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7" r:id="rId11"/>
    <p:sldId id="266" r:id="rId12"/>
    <p:sldId id="265" r:id="rId13"/>
    <p:sldId id="264" r:id="rId14"/>
    <p:sldId id="271" r:id="rId15"/>
    <p:sldId id="270" r:id="rId16"/>
    <p:sldId id="273" r:id="rId17"/>
    <p:sldId id="274" r:id="rId18"/>
    <p:sldId id="275" r:id="rId19"/>
    <p:sldId id="276" r:id="rId20"/>
    <p:sldId id="277" r:id="rId21"/>
    <p:sldId id="272" r:id="rId22"/>
    <p:sldId id="269" r:id="rId23"/>
    <p:sldId id="287" r:id="rId24"/>
    <p:sldId id="268" r:id="rId25"/>
    <p:sldId id="280" r:id="rId26"/>
    <p:sldId id="279" r:id="rId27"/>
    <p:sldId id="278" r:id="rId28"/>
    <p:sldId id="281" r:id="rId29"/>
    <p:sldId id="282" r:id="rId30"/>
    <p:sldId id="283" r:id="rId31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5" Type="http://schemas.openxmlformats.org/officeDocument/2006/relationships/tags" Target="tags/tag8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2" Type="http://schemas.openxmlformats.org/officeDocument/2006/relationships/image" Target="../media/image8.png"/><Relationship Id="rId1" Type="http://schemas.openxmlformats.org/officeDocument/2006/relationships/tags" Target="../tags/tag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tags" Target="../tags/tag5.xml"/><Relationship Id="rId2" Type="http://schemas.openxmlformats.org/officeDocument/2006/relationships/image" Target="../media/image9.png"/><Relationship Id="rId1" Type="http://schemas.openxmlformats.org/officeDocument/2006/relationships/tags" Target="../tags/tag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tags" Target="../tags/tag6.xml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tags" Target="../tags/tag7.xml"/><Relationship Id="rId2" Type="http://schemas.microsoft.com/office/2007/relationships/media" Target="../media/media3.mp4"/><Relationship Id="rId1" Type="http://schemas.openxmlformats.org/officeDocument/2006/relationships/video" Target="../media/media3.mp4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874713"/>
            <a:ext cx="9144000" cy="2387600"/>
          </a:xfrm>
        </p:spPr>
        <p:txBody>
          <a:bodyPr/>
          <a:p>
            <a:pPr>
              <a:lnSpc>
                <a:spcPct val="110000"/>
              </a:lnSpc>
            </a:pPr>
            <a:r>
              <a:rPr lang="en-US" altLang="zh-CN" sz="8000">
                <a:latin typeface="Cooper Black" panose="0208090404030B020404" charset="0"/>
                <a:cs typeface="Cooper Black" panose="0208090404030B020404" charset="0"/>
              </a:rPr>
              <a:t>Alpha_cat</a:t>
            </a:r>
            <a:endParaRPr lang="en-US" altLang="zh-CN" sz="8000">
              <a:latin typeface="Cooper Black" panose="0208090404030B020404" charset="0"/>
              <a:cs typeface="Cooper Black" panose="0208090404030B02040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66545" y="3928428"/>
            <a:ext cx="9144000" cy="1655762"/>
          </a:xfrm>
        </p:spPr>
        <p:txBody>
          <a:bodyPr/>
          <a:p>
            <a:r>
              <a:rPr lang="en-US" altLang="zh-CN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2023080909007      </a:t>
            </a:r>
            <a:r>
              <a:rPr lang="zh-CN" altLang="en-US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姜皓裕</a:t>
            </a:r>
            <a:endParaRPr lang="zh-CN" altLang="en-US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棋型设计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“</a:t>
            </a:r>
            <a:r>
              <a:rPr lang="zh-CN" altLang="en-US"/>
              <a:t>棋子块</a:t>
            </a:r>
            <a:r>
              <a:rPr lang="en-US" altLang="zh-CN"/>
              <a:t>”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关注棋子块前面的</a:t>
            </a:r>
            <a:r>
              <a:rPr lang="zh-CN" altLang="en-US"/>
              <a:t>一个棋子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1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36345" y="2506980"/>
            <a:ext cx="9504680" cy="9226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1" descr="IMG_25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16990" y="4616450"/>
            <a:ext cx="9387205" cy="9112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棋型设计分类</a:t>
            </a:r>
            <a:r>
              <a:rPr lang="zh-CN" altLang="en-US"/>
              <a:t>标准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棋子块连续</a:t>
            </a:r>
            <a:r>
              <a:rPr lang="zh-CN" altLang="en-US"/>
              <a:t>棋子的数目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棋子块前一个棋子（只能异色、棋盘边界或者</a:t>
            </a:r>
            <a:r>
              <a:rPr lang="zh-CN" altLang="en-US"/>
              <a:t>空）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根据棋子块后两个位置分类，但保证总的棋子数</a:t>
            </a:r>
            <a:r>
              <a:rPr lang="zh-CN" altLang="en-US"/>
              <a:t>不超过六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13" name="图片 2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42415" y="2343785"/>
            <a:ext cx="4172585" cy="10852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3" descr="IMG_25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42415" y="4881245"/>
            <a:ext cx="4143375" cy="11753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消除重复棋谱（</a:t>
            </a:r>
            <a:r>
              <a:rPr lang="zh-CN" altLang="en-US"/>
              <a:t>左右冲四）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棋谱的存储（用数字</a:t>
            </a:r>
            <a:r>
              <a:rPr lang="en-US" altLang="zh-CN"/>
              <a:t>1</a:t>
            </a:r>
            <a:r>
              <a:rPr lang="zh-CN" altLang="en-US"/>
              <a:t>（己方），</a:t>
            </a:r>
            <a:r>
              <a:rPr lang="en-US" altLang="zh-CN"/>
              <a:t>-1</a:t>
            </a:r>
            <a:r>
              <a:rPr lang="zh-CN" altLang="en-US"/>
              <a:t>（对方或</a:t>
            </a:r>
            <a:r>
              <a:rPr lang="zh-CN" altLang="en-US"/>
              <a:t>棋盘边界），</a:t>
            </a:r>
            <a:r>
              <a:rPr lang="en-US" altLang="zh-CN"/>
              <a:t>0</a:t>
            </a:r>
            <a:r>
              <a:rPr lang="zh-CN" altLang="en-US"/>
              <a:t>（空），</a:t>
            </a:r>
            <a:r>
              <a:rPr lang="en-US" altLang="zh-CN"/>
              <a:t>2</a:t>
            </a:r>
            <a:r>
              <a:rPr lang="zh-CN" altLang="en-US"/>
              <a:t>（</a:t>
            </a:r>
            <a:r>
              <a:rPr lang="zh-CN" altLang="en-US"/>
              <a:t>任意））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棋谱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67685" y="90805"/>
            <a:ext cx="6332220" cy="676719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sz="8000">
                <a:latin typeface="华文行楷" panose="02010800040101010101" charset="-122"/>
                <a:ea typeface="华文行楷" panose="02010800040101010101" charset="-122"/>
              </a:rPr>
              <a:t>评估函数</a:t>
            </a:r>
            <a:endParaRPr lang="zh-CN" altLang="en-US" sz="80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最初设想：</a:t>
            </a:r>
            <a:r>
              <a:rPr lang="zh-CN" altLang="en-US"/>
              <a:t>简单匹配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问题：</a:t>
            </a:r>
            <a:endParaRPr lang="zh-CN" altLang="en-US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反向棋子</a:t>
            </a:r>
            <a:endParaRPr lang="zh-CN" altLang="en-US">
              <a:solidFill>
                <a:schemeClr val="tx1"/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忽略前后棋子的影响，精确度</a:t>
            </a:r>
            <a:r>
              <a:rPr lang="zh-CN" altLang="en-US">
                <a:solidFill>
                  <a:schemeClr val="tx1"/>
                </a:solidFill>
              </a:rPr>
              <a:t>降低</a:t>
            </a:r>
            <a:endParaRPr lang="zh-CN" altLang="en-US">
              <a:solidFill>
                <a:schemeClr val="tx1"/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zh-CN" altLang="en-US">
                <a:solidFill>
                  <a:schemeClr val="tx1"/>
                </a:solidFill>
              </a:rPr>
              <a:t>匹配所有棋子，计算量</a:t>
            </a:r>
            <a:r>
              <a:rPr lang="zh-CN" altLang="en-US">
                <a:solidFill>
                  <a:schemeClr val="tx1"/>
                </a:solidFill>
              </a:rPr>
              <a:t>增大</a:t>
            </a:r>
            <a:endParaRPr lang="zh-CN" altLang="en-US">
              <a:solidFill>
                <a:schemeClr val="tx1"/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7555" y="2766060"/>
            <a:ext cx="10515600" cy="1325563"/>
          </a:xfrm>
        </p:spPr>
        <p:txBody>
          <a:bodyPr/>
          <a:p>
            <a:pPr algn="ctr"/>
            <a:r>
              <a:rPr lang="zh-CN" altLang="en-US"/>
              <a:t>忽略前后棋子</a:t>
            </a:r>
            <a:r>
              <a:rPr lang="zh-CN" altLang="en-US"/>
              <a:t>影响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7555" y="2506345"/>
            <a:ext cx="10515600" cy="4351338"/>
          </a:xfrm>
        </p:spPr>
        <p:txBody>
          <a:bodyPr/>
          <a:p>
            <a:pPr marL="0" indent="0">
              <a:buNone/>
            </a:pPr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sz="5400">
                <a:latin typeface="华文行楷" panose="02010800040101010101" charset="-122"/>
                <a:ea typeface="华文行楷" panose="02010800040101010101" charset="-122"/>
              </a:rPr>
              <a:t>围绕棋子块正反算分</a:t>
            </a:r>
            <a:endParaRPr lang="zh-CN" altLang="en-US" sz="54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正反算分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r>
              <a:rPr lang="zh-CN" altLang="en-US"/>
              <a:t>围绕棋子块（重复问题）</a:t>
            </a:r>
            <a:endParaRPr lang="zh-CN" altLang="en-US"/>
          </a:p>
          <a:p>
            <a:pPr marL="0" indent="457200">
              <a:buNone/>
            </a:pPr>
            <a:r>
              <a:rPr lang="en-US" altLang="zh-CN"/>
              <a:t>——</a:t>
            </a:r>
            <a:r>
              <a:rPr lang="zh-CN" altLang="en-US"/>
              <a:t>标记的弊端</a:t>
            </a:r>
            <a:endParaRPr lang="zh-CN" altLang="en-US"/>
          </a:p>
          <a:p>
            <a:pPr marL="0" indent="457200">
              <a:buNone/>
            </a:pPr>
            <a:r>
              <a:rPr lang="zh-CN" altLang="en-US"/>
              <a:t>（</a:t>
            </a:r>
            <a:r>
              <a:rPr lang="en-US" altLang="zh-CN"/>
              <a:t>10110111</a:t>
            </a:r>
            <a:r>
              <a:rPr lang="zh-CN" altLang="en-US"/>
              <a:t>）</a:t>
            </a:r>
            <a:endParaRPr lang="zh-CN" altLang="en-US"/>
          </a:p>
          <a:p>
            <a:pPr marL="0" indent="457200">
              <a:buNone/>
            </a:pPr>
            <a:r>
              <a:rPr lang="en-US" altLang="zh-CN"/>
              <a:t>——</a:t>
            </a:r>
            <a:r>
              <a:rPr lang="zh-CN" altLang="en-US"/>
              <a:t>为什么取最大值？（眠四</a:t>
            </a:r>
            <a:r>
              <a:rPr lang="en-US" altLang="zh-CN"/>
              <a:t>-1 1 1 1 0 1</a:t>
            </a:r>
            <a:r>
              <a:rPr lang="zh-CN" altLang="en-US"/>
              <a:t>举例）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评估函数和棋</a:t>
            </a:r>
            <a:r>
              <a:rPr lang="zh-CN" altLang="en-US"/>
              <a:t>型的</a:t>
            </a:r>
            <a:r>
              <a:rPr lang="zh-CN" altLang="en-US"/>
              <a:t>结合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506345"/>
            <a:ext cx="10515600" cy="4351338"/>
          </a:xfrm>
        </p:spPr>
        <p:txBody>
          <a:bodyPr/>
          <a:p>
            <a:r>
              <a:rPr lang="zh-CN" altLang="en-US"/>
              <a:t>数字变换</a:t>
            </a:r>
            <a:r>
              <a:rPr lang="en-US" altLang="zh-CN"/>
              <a:t>——</a:t>
            </a:r>
            <a:r>
              <a:rPr lang="zh-CN" altLang="en-US"/>
              <a:t>区别棋型的表示</a:t>
            </a:r>
            <a:r>
              <a:rPr lang="zh-CN" altLang="en-US"/>
              <a:t>和棋局的</a:t>
            </a:r>
            <a:r>
              <a:rPr lang="zh-CN" altLang="en-US"/>
              <a:t>存储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棋型</a:t>
            </a:r>
            <a:r>
              <a:rPr lang="zh-CN" altLang="en-US"/>
              <a:t>类别的简化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局限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150235"/>
            <a:ext cx="10515600" cy="4351338"/>
          </a:xfrm>
        </p:spPr>
        <p:txBody>
          <a:bodyPr/>
          <a:p>
            <a:r>
              <a:rPr lang="zh-CN" altLang="en-US"/>
              <a:t>部分重复（</a:t>
            </a:r>
            <a:r>
              <a:rPr lang="en-US" altLang="zh-CN"/>
              <a:t>01010</a:t>
            </a:r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 sz="6000">
                <a:latin typeface="华文行楷" panose="02010800040101010101" charset="-122"/>
                <a:ea typeface="华文行楷" panose="02010800040101010101" charset="-122"/>
              </a:rPr>
              <a:t>启发式搜索</a:t>
            </a:r>
            <a:endParaRPr lang="zh-CN" altLang="en-US" sz="60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新的粗糙</a:t>
            </a:r>
            <a:r>
              <a:rPr lang="zh-CN" altLang="en-US"/>
              <a:t>评估函数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r>
              <a:rPr lang="zh-CN" altLang="en-US"/>
              <a:t>记录</a:t>
            </a:r>
            <a:r>
              <a:rPr lang="en-US" altLang="zh-CN"/>
              <a:t>Δ</a:t>
            </a:r>
            <a:endParaRPr lang="en-US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385570"/>
            <a:ext cx="10515600" cy="1325563"/>
          </a:xfrm>
        </p:spPr>
        <p:txBody>
          <a:bodyPr/>
          <a:p>
            <a:pPr algn="ctr"/>
            <a:r>
              <a:rPr lang="zh-CN" altLang="en-US">
                <a:latin typeface="华文行楷" panose="02010800040101010101" charset="-122"/>
                <a:ea typeface="华文行楷" panose="02010800040101010101" charset="-122"/>
              </a:rPr>
              <a:t>随机抽取几位幸运观众</a:t>
            </a:r>
            <a:endParaRPr lang="zh-CN" altLang="en-US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808605"/>
            <a:ext cx="10515600" cy="3368675"/>
          </a:xfrm>
        </p:spPr>
        <p:txBody>
          <a:bodyPr/>
          <a:p>
            <a:pPr marL="0" indent="0">
              <a:buNone/>
            </a:pPr>
            <a:r>
              <a:rPr lang="zh-CN" altLang="en-US">
                <a:latin typeface="华文行楷" panose="02010800040101010101" charset="-122"/>
                <a:ea typeface="华文行楷" panose="02010800040101010101" charset="-122"/>
              </a:rPr>
              <a:t>直接来个高级</a:t>
            </a:r>
            <a:r>
              <a:rPr lang="zh-CN" altLang="en-US">
                <a:latin typeface="华文行楷" panose="02010800040101010101" charset="-122"/>
                <a:ea typeface="华文行楷" panose="02010800040101010101" charset="-122"/>
              </a:rPr>
              <a:t>场的</a:t>
            </a:r>
            <a:endParaRPr lang="zh-CN" altLang="en-US">
              <a:latin typeface="华文行楷" panose="02010800040101010101" charset="-122"/>
              <a:ea typeface="华文行楷" panose="02010800040101010101" charset="-122"/>
            </a:endParaRPr>
          </a:p>
          <a:p>
            <a:pPr marL="0" indent="0">
              <a:buNone/>
            </a:pPr>
            <a:r>
              <a:rPr lang="zh-CN" altLang="en-US">
                <a:latin typeface="华文行楷" panose="02010800040101010101" charset="-122"/>
                <a:ea typeface="华文行楷" panose="02010800040101010101" charset="-122"/>
              </a:rPr>
              <a:t>胜率也就</a:t>
            </a:r>
            <a:r>
              <a:rPr lang="en-US" altLang="zh-CN">
                <a:latin typeface="华文行楷" panose="02010800040101010101" charset="-122"/>
                <a:ea typeface="华文行楷" panose="02010800040101010101" charset="-122"/>
              </a:rPr>
              <a:t>60%</a:t>
            </a:r>
            <a:r>
              <a:rPr lang="zh-CN" altLang="en-US">
                <a:latin typeface="华文行楷" panose="02010800040101010101" charset="-122"/>
                <a:ea typeface="华文行楷" panose="02010800040101010101" charset="-122"/>
              </a:rPr>
              <a:t>左右</a:t>
            </a:r>
            <a:r>
              <a:rPr lang="en-US" altLang="zh-CN">
                <a:latin typeface="华文行楷" panose="02010800040101010101" charset="-122"/>
                <a:ea typeface="华文行楷" panose="02010800040101010101" charset="-122"/>
              </a:rPr>
              <a:t>emmm......</a:t>
            </a:r>
            <a:endParaRPr lang="en-US" altLang="zh-CN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解决双活三和活四</a:t>
            </a:r>
            <a:r>
              <a:rPr lang="zh-CN" altLang="en-US"/>
              <a:t>摆烂问题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endParaRPr lang="zh-CN" altLang="en-US"/>
          </a:p>
        </p:txBody>
      </p:sp>
      <p:pic>
        <p:nvPicPr>
          <p:cNvPr id="4" name="图片 3" descr="双活三不赌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7040" y="1407795"/>
            <a:ext cx="5414645" cy="54508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分析原因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最初设想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bug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思路问题（分开处理</a:t>
            </a:r>
            <a:r>
              <a:rPr lang="en-US" altLang="zh-CN"/>
              <a:t>—&gt;</a:t>
            </a:r>
            <a:r>
              <a:rPr lang="zh-CN" altLang="en-US"/>
              <a:t>同时处理）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特殊判断</a:t>
            </a:r>
            <a:r>
              <a:rPr lang="en-US" altLang="zh-CN"/>
              <a:t>+</a:t>
            </a:r>
            <a:r>
              <a:rPr lang="zh-CN" altLang="en-US"/>
              <a:t>单层</a:t>
            </a:r>
            <a:r>
              <a:rPr lang="zh-CN" altLang="en-US"/>
              <a:t>算分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摆烂问题代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8605" y="275590"/>
            <a:ext cx="9114790" cy="61347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解决双活三问题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latin typeface="华文行楷" panose="02010800040101010101" charset="-122"/>
                <a:ea typeface="华文行楷" panose="02010800040101010101" charset="-122"/>
              </a:rPr>
              <a:t>解决必胜调戏问题</a:t>
            </a:r>
            <a:endParaRPr lang="zh-CN" altLang="en-US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双活四调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9020" y="1410970"/>
            <a:ext cx="501396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3600"/>
              <a:t>利用剪枝</a:t>
            </a:r>
            <a:endParaRPr lang="zh-CN" altLang="en-US" sz="3600"/>
          </a:p>
        </p:txBody>
      </p:sp>
      <p:pic>
        <p:nvPicPr>
          <p:cNvPr id="4" name="图片 3" descr="YFR{0V@FY1([%QB$ALLCSX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880" y="3317875"/>
            <a:ext cx="10048875" cy="16954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活四成功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745740" y="832485"/>
            <a:ext cx="5453380" cy="53447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060"/>
            <a:ext cx="10515600" cy="1325563"/>
          </a:xfrm>
        </p:spPr>
        <p:txBody>
          <a:bodyPr/>
          <a:p>
            <a:pPr algn="ctr"/>
            <a:r>
              <a:rPr lang="zh-CN" altLang="en-US" sz="7200">
                <a:latin typeface="华文行楷" panose="02010800040101010101" charset="-122"/>
                <a:ea typeface="华文行楷" panose="02010800040101010101" charset="-122"/>
              </a:rPr>
              <a:t>最大最大最大的优化</a:t>
            </a:r>
            <a:endParaRPr lang="zh-CN" altLang="en-US" sz="7200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89610"/>
            <a:ext cx="10515600" cy="5069205"/>
          </a:xfrm>
        </p:spPr>
        <p:txBody>
          <a:bodyPr>
            <a:noAutofit/>
          </a:bodyPr>
          <a:p>
            <a:pPr algn="ctr"/>
            <a:r>
              <a:rPr lang="en-US" altLang="zh-CN" sz="9600">
                <a:latin typeface="Cooper Black" panose="0208090404030B020404" charset="0"/>
                <a:cs typeface="Cooper Black" panose="0208090404030B020404" charset="0"/>
              </a:rPr>
              <a:t>Release</a:t>
            </a:r>
            <a:endParaRPr lang="en-US" altLang="zh-CN" sz="9600">
              <a:latin typeface="Cooper Black" panose="0208090404030B020404" charset="0"/>
              <a:cs typeface="Cooper Black" panose="0208090404030B0204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6915" y="2717800"/>
            <a:ext cx="10515600" cy="4351338"/>
          </a:xfrm>
        </p:spPr>
        <p:txBody>
          <a:bodyPr/>
          <a:p>
            <a:pPr marL="0" indent="0" algn="ctr">
              <a:buNone/>
            </a:pPr>
            <a:r>
              <a:rPr lang="zh-CN" altLang="en-US" sz="9600">
                <a:latin typeface="华文行楷" panose="02010800040101010101" charset="-122"/>
                <a:ea typeface="华文行楷" panose="02010800040101010101" charset="-122"/>
              </a:rPr>
              <a:t>谢谢大家</a:t>
            </a:r>
            <a:endParaRPr lang="zh-CN" altLang="en-US" sz="960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en-US" altLang="zh-CN">
                <a:latin typeface="Cooper Black" panose="0208090404030B020404" charset="0"/>
                <a:cs typeface="Cooper Black" panose="0208090404030B020404" charset="0"/>
              </a:rPr>
              <a:t>Alpha_cat</a:t>
            </a:r>
            <a:r>
              <a:rPr lang="zh-CN" altLang="en-US">
                <a:latin typeface="华文行楷" panose="02010800040101010101" charset="-122"/>
                <a:ea typeface="华文行楷" panose="02010800040101010101" charset="-122"/>
                <a:cs typeface="Cooper Black" panose="0208090404030B020404" charset="0"/>
              </a:rPr>
              <a:t>产生过程</a:t>
            </a:r>
            <a:endParaRPr lang="zh-CN" altLang="en-US">
              <a:latin typeface="华文行楷" panose="02010800040101010101" charset="-122"/>
              <a:ea typeface="华文行楷" panose="02010800040101010101" charset="-122"/>
              <a:cs typeface="Cooper Black" panose="0208090404030B02040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 algn="ctr">
              <a:buNone/>
            </a:pPr>
            <a:r>
              <a:rPr lang="zh-CN" altLang="en-US" sz="4000">
                <a:latin typeface="华文行楷" panose="02010800040101010101" charset="-122"/>
                <a:ea typeface="华文行楷" panose="02010800040101010101" charset="-122"/>
              </a:rPr>
              <a:t>人工智障</a:t>
            </a:r>
            <a:endParaRPr lang="zh-CN" altLang="en-US" sz="4000"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4" name="图片 3" descr="人工智障 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310" y="2865755"/>
            <a:ext cx="2912110" cy="3883660"/>
          </a:xfrm>
          <a:prstGeom prst="rect">
            <a:avLst/>
          </a:prstGeom>
        </p:spPr>
      </p:pic>
      <p:pic>
        <p:nvPicPr>
          <p:cNvPr id="5" name="图片 4" descr="人工智障 (3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255" y="2865755"/>
            <a:ext cx="2978150" cy="3971925"/>
          </a:xfrm>
          <a:prstGeom prst="rect">
            <a:avLst/>
          </a:prstGeom>
        </p:spPr>
      </p:pic>
      <p:pic>
        <p:nvPicPr>
          <p:cNvPr id="6" name="图片 5" descr="人工智障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4490" y="2865755"/>
            <a:ext cx="3079750" cy="41071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379980"/>
            <a:ext cx="6642735" cy="1325880"/>
          </a:xfrm>
        </p:spPr>
        <p:txBody>
          <a:bodyPr/>
          <a:p>
            <a:pPr algn="ctr"/>
            <a:r>
              <a:rPr lang="zh-CN" altLang="en-US" sz="6000">
                <a:latin typeface="华文行楷" panose="02010800040101010101" charset="-122"/>
                <a:ea typeface="华文行楷" panose="02010800040101010101" charset="-122"/>
              </a:rPr>
              <a:t>能堵棋了</a:t>
            </a:r>
            <a:endParaRPr lang="zh-CN" altLang="en-US" sz="6000">
              <a:latin typeface="华文行楷" panose="02010800040101010101" charset="-122"/>
              <a:ea typeface="华文行楷" panose="02010800040101010101" charset="-122"/>
            </a:endParaRPr>
          </a:p>
        </p:txBody>
      </p:sp>
      <p:pic>
        <p:nvPicPr>
          <p:cNvPr id="4" name="能堵了">
            <a:hlinkClick r:id="" action="ppaction://media"/>
          </p:cNvPr>
          <p:cNvPicPr/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rot="5400000">
            <a:off x="6635750" y="1224915"/>
            <a:ext cx="6534785" cy="4351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latin typeface="华文行楷" panose="02010800040101010101" charset="-122"/>
                <a:ea typeface="华文行楷" panose="02010800040101010101" charset="-122"/>
              </a:rPr>
              <a:t>能跑了</a:t>
            </a:r>
            <a:endParaRPr lang="zh-CN" altLang="en-US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能跑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00220" y="1979930"/>
            <a:ext cx="3591560" cy="37115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latin typeface="华文行楷" panose="02010800040101010101" charset="-122"/>
                <a:ea typeface="华文行楷" panose="02010800040101010101" charset="-122"/>
              </a:rPr>
              <a:t>首胜</a:t>
            </a:r>
            <a:endParaRPr lang="zh-CN" altLang="en-US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首胜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5605" y="1825625"/>
            <a:ext cx="4136390" cy="42697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latin typeface="华文行楷" panose="02010800040101010101" charset="-122"/>
                <a:ea typeface="华文行楷" panose="02010800040101010101" charset="-122"/>
              </a:rPr>
              <a:t>满盘</a:t>
            </a:r>
            <a:endParaRPr lang="zh-CN" altLang="en-US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满盘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77310" y="1461135"/>
            <a:ext cx="4921250" cy="5080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latin typeface="华文行楷" panose="02010800040101010101" charset="-122"/>
                <a:ea typeface="华文行楷" panose="02010800040101010101" charset="-122"/>
              </a:rPr>
              <a:t>先讲讲垃圾</a:t>
            </a:r>
            <a:r>
              <a:rPr lang="en-US" altLang="zh-CN">
                <a:latin typeface="Cooper Black" panose="0208090404030B020404" charset="0"/>
                <a:ea typeface="华文行楷" panose="02010800040101010101" charset="-122"/>
                <a:cs typeface="Cooper Black" panose="0208090404030B020404" charset="0"/>
              </a:rPr>
              <a:t>UI</a:t>
            </a:r>
            <a:r>
              <a:rPr lang="zh-CN" altLang="en-US">
                <a:latin typeface="华文行楷" panose="02010800040101010101" charset="-122"/>
                <a:ea typeface="华文行楷" panose="02010800040101010101" charset="-122"/>
              </a:rPr>
              <a:t>设计</a:t>
            </a:r>
            <a:endParaRPr lang="zh-CN" altLang="en-US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432050"/>
            <a:ext cx="10515600" cy="4351338"/>
          </a:xfrm>
        </p:spPr>
        <p:txBody>
          <a:bodyPr/>
          <a:p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</a:rPr>
              <a:t>能看就行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</a:rPr>
              <a:t>只能跑后手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</a:endParaRPr>
          </a:p>
          <a:p>
            <a:r>
              <a:rPr lang="zh-CN" altLang="en-US" sz="3600">
                <a:latin typeface="华文行楷" panose="02010800040101010101" charset="-122"/>
                <a:ea typeface="华文行楷" panose="02010800040101010101" charset="-122"/>
              </a:rPr>
              <a:t>没有禁手</a:t>
            </a:r>
            <a:endParaRPr lang="zh-CN" altLang="en-US" sz="3600"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pPr algn="ctr"/>
            <a:r>
              <a:rPr lang="zh-CN" altLang="en-US">
                <a:latin typeface="华文行楷" panose="02010800040101010101" charset="-122"/>
                <a:ea typeface="华文行楷" panose="02010800040101010101" charset="-122"/>
              </a:rPr>
              <a:t>接下来讲算法设计喽</a:t>
            </a:r>
            <a:endParaRPr lang="zh-CN" altLang="en-US">
              <a:latin typeface="华文行楷" panose="02010800040101010101" charset="-122"/>
              <a:ea typeface="华文行楷" panose="02010800040101010101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44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棋型设计</a:t>
            </a:r>
            <a:endParaRPr lang="zh-CN" altLang="en-US" sz="440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r>
              <a:rPr lang="zh-CN" altLang="en-US" sz="44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评估函数</a:t>
            </a:r>
            <a:endParaRPr lang="zh-CN" altLang="en-US" sz="440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r>
              <a:rPr lang="zh-CN" altLang="en-US" sz="44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启发式搜索</a:t>
            </a:r>
            <a:endParaRPr lang="zh-CN" altLang="en-US" sz="440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r>
              <a:rPr lang="zh-CN" altLang="en-US" sz="44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解决遇到双活三或者活四</a:t>
            </a:r>
            <a:r>
              <a:rPr lang="en-US" altLang="zh-CN" sz="44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“</a:t>
            </a:r>
            <a:r>
              <a:rPr lang="zh-CN" altLang="en-US" sz="44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摆烂</a:t>
            </a:r>
            <a:r>
              <a:rPr lang="en-US" altLang="zh-CN" sz="44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”</a:t>
            </a:r>
            <a:r>
              <a:rPr lang="zh-CN" altLang="en-US" sz="44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的问题</a:t>
            </a:r>
            <a:endParaRPr lang="zh-CN" altLang="en-US" sz="440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  <a:p>
            <a:r>
              <a:rPr lang="zh-CN" altLang="en-US" sz="44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解决必胜</a:t>
            </a:r>
            <a:r>
              <a:rPr lang="zh-CN" altLang="en-US" sz="4400">
                <a:latin typeface="华文行楷" panose="02010800040101010101" charset="-122"/>
                <a:ea typeface="华文行楷" panose="02010800040101010101" charset="-122"/>
                <a:cs typeface="华文行楷" panose="02010800040101010101" charset="-122"/>
              </a:rPr>
              <a:t>调戏问题</a:t>
            </a:r>
            <a:endParaRPr lang="zh-CN" altLang="en-US" sz="4400">
              <a:latin typeface="华文行楷" panose="02010800040101010101" charset="-122"/>
              <a:ea typeface="华文行楷" panose="02010800040101010101" charset="-122"/>
              <a:cs typeface="华文行楷" panose="0201080004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921*3202*447*447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3202*3202*447*447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7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4070*3984*447*447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8.xml><?xml version="1.0" encoding="utf-8"?>
<p:tagLst xmlns:p="http://schemas.openxmlformats.org/presentationml/2006/main">
  <p:tag name="commondata" val="eyJoZGlkIjoiYjA1NDE4NWM4ODZiYzgwMzcyNTMxNGZmOGE5NTNiZTE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572</Words>
  <Application>WPS 演示</Application>
  <PresentationFormat>宽屏</PresentationFormat>
  <Paragraphs>116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Arial</vt:lpstr>
      <vt:lpstr>宋体</vt:lpstr>
      <vt:lpstr>Wingdings</vt:lpstr>
      <vt:lpstr>Cooper Black</vt:lpstr>
      <vt:lpstr>华文行楷</vt:lpstr>
      <vt:lpstr>微软雅黑</vt:lpstr>
      <vt:lpstr>Arial Unicode MS</vt:lpstr>
      <vt:lpstr>Calibri</vt:lpstr>
      <vt:lpstr>WPS</vt:lpstr>
      <vt:lpstr>Alpha_cat</vt:lpstr>
      <vt:lpstr>随机抽取几位幸运观众</vt:lpstr>
      <vt:lpstr>Alpha_cat产生过程</vt:lpstr>
      <vt:lpstr>能堵棋了</vt:lpstr>
      <vt:lpstr>能跑了</vt:lpstr>
      <vt:lpstr>首胜</vt:lpstr>
      <vt:lpstr>满盘</vt:lpstr>
      <vt:lpstr>先讲讲垃圾UI设计</vt:lpstr>
      <vt:lpstr>接下来讲算法设计喽</vt:lpstr>
      <vt:lpstr>棋型设计</vt:lpstr>
      <vt:lpstr>棋型设计分类标准</vt:lpstr>
      <vt:lpstr>PowerPoint 演示文稿</vt:lpstr>
      <vt:lpstr>PowerPoint 演示文稿</vt:lpstr>
      <vt:lpstr>评估函数</vt:lpstr>
      <vt:lpstr>忽略前后棋子影响</vt:lpstr>
      <vt:lpstr>围绕棋子块正反算分</vt:lpstr>
      <vt:lpstr>评估函数和棋型的结合</vt:lpstr>
      <vt:lpstr>局限</vt:lpstr>
      <vt:lpstr>启发式搜索</vt:lpstr>
      <vt:lpstr>解决双活三和活四摆烂问题</vt:lpstr>
      <vt:lpstr>PowerPoint 演示文稿</vt:lpstr>
      <vt:lpstr>PowerPoint 演示文稿</vt:lpstr>
      <vt:lpstr>PowerPoint 演示文稿</vt:lpstr>
      <vt:lpstr>解决必胜调戏问题</vt:lpstr>
      <vt:lpstr>PowerPoint 演示文稿</vt:lpstr>
      <vt:lpstr>PowerPoint 演示文稿</vt:lpstr>
      <vt:lpstr>最大最大最大的优化</vt:lpstr>
      <vt:lpstr>Release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姜皓裕</dc:creator>
  <cp:lastModifiedBy>小丑本丑</cp:lastModifiedBy>
  <cp:revision>16</cp:revision>
  <dcterms:created xsi:type="dcterms:W3CDTF">2023-08-09T12:44:00Z</dcterms:created>
  <dcterms:modified xsi:type="dcterms:W3CDTF">2023-12-26T08:18:01Z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3B0086CAF875411CACBDA13AB9801EF4_13</vt:lpwstr>
  </property>
  <property fmtid="{D5CDD505-2E9C-101B-9397-08002B2CF9AE}" pid="3" name="KSOProductBuildVer">
    <vt:lpwstr>2052-12.1.0.16120</vt:lpwstr>
  </property>
</Properties>
</file>